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72" r:id="rId8"/>
    <p:sldId id="273" r:id="rId9"/>
    <p:sldId id="263" r:id="rId10"/>
    <p:sldId id="264" r:id="rId11"/>
    <p:sldId id="275" r:id="rId12"/>
    <p:sldId id="276" r:id="rId13"/>
    <p:sldId id="265" r:id="rId14"/>
    <p:sldId id="266" r:id="rId15"/>
    <p:sldId id="274" r:id="rId16"/>
    <p:sldId id="268" r:id="rId17"/>
    <p:sldId id="269" r:id="rId18"/>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2" d="100"/>
          <a:sy n="52" d="100"/>
        </p:scale>
        <p:origin x="-664" y="-128"/>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62081334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6" name="Shape 14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a:t>September: Laura and Performance Testing in your Pipeline</a:t>
            </a:r>
          </a:p>
          <a:p>
            <a:pPr marL="0" marR="0" lvl="0" indent="0" algn="l" rtl="0">
              <a:lnSpc>
                <a:spcPct val="117999"/>
              </a:lnSpc>
              <a:spcBef>
                <a:spcPts val="0"/>
              </a:spcBef>
              <a:buSzPct val="25000"/>
              <a:buNone/>
            </a:pPr>
            <a:endParaRPr/>
          </a:p>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October:  AppSec USA is in town, our meetup will be walking distance from the conference.</a:t>
            </a:r>
          </a:p>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Seeking one other presenter for September, November, and December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457200" lvl="0" indent="-228600" rtl="0">
              <a:spcBef>
                <a:spcPts val="0"/>
              </a:spcBef>
              <a:buChar char="-"/>
            </a:pPr>
            <a:r>
              <a:rPr lang="en-US"/>
              <a:t>DoL Wage &amp; Hour division:  Senior Transformation Specialist, Product Manager, Software Engineer, and User Experience Designer</a:t>
            </a:r>
          </a:p>
          <a:p>
            <a:pPr marL="457200" lvl="0" indent="-228600" rtl="0">
              <a:spcBef>
                <a:spcPts val="0"/>
              </a:spcBef>
              <a:buChar char="-"/>
            </a:pPr>
            <a:endParaRPr/>
          </a:p>
          <a:p>
            <a:pPr marL="457200" lvl="0" indent="-228600" rtl="0">
              <a:spcBef>
                <a:spcPts val="0"/>
              </a:spcBef>
              <a:buChar char="-"/>
            </a:pPr>
            <a:r>
              <a:rPr lang="en-US"/>
              <a:t>Last year, we put more than $246 million into the pockets of more than 240,000 workers who had been deprived of their hard-earned wages.</a:t>
            </a:r>
          </a:p>
          <a:p>
            <a:pPr lvl="0" rtl="0">
              <a:spcBef>
                <a:spcPts val="0"/>
              </a:spcBef>
              <a:buNone/>
            </a:pPr>
            <a:endParaRPr/>
          </a:p>
          <a:p>
            <a:pPr marL="457200" lvl="0" indent="-228600" rtl="0">
              <a:spcBef>
                <a:spcPts val="0"/>
              </a:spcBef>
              <a:buChar char="-"/>
            </a:pPr>
            <a:r>
              <a:rPr lang="en-US"/>
              <a:t>‣ For German Gomez, it meant finally being able to start a family after he received more than $42,000 in unpaid wages and damages following an investigation that disclosed he had been working 72 hours a week</a:t>
            </a:r>
          </a:p>
          <a:p>
            <a:pPr marL="457200" lvl="0" indent="-228600" rtl="0">
              <a:spcBef>
                <a:spcPts val="0"/>
              </a:spcBef>
              <a:buChar char="-"/>
            </a:pPr>
            <a:r>
              <a:rPr lang="en-US"/>
              <a:t>‣ For Raquel Bruno, it meant being able to finish her degree and help her kids go to school,after the restaurant she worked for was found to owe more than $1 million to its workers.</a:t>
            </a:r>
          </a:p>
          <a:p>
            <a:pPr marL="457200" lvl="0" indent="-228600">
              <a:spcBef>
                <a:spcPts val="0"/>
              </a:spcBef>
              <a:buChar char="-"/>
            </a:pPr>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Let’s hear from our sponsors</a:t>
            </a:r>
          </a:p>
        </p:txBody>
      </p:sp>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Conduct matters, so I’ll give you short, short version:</a:t>
            </a:r>
          </a:p>
          <a:p>
            <a:pPr lvl="0">
              <a:spcBef>
                <a:spcPts val="0"/>
              </a:spcBef>
              <a:buNone/>
            </a:pPr>
            <a:endParaRPr/>
          </a:p>
          <a:p>
            <a:pPr lvl="0">
              <a:spcBef>
                <a:spcPts val="0"/>
              </a:spcBef>
              <a:buNone/>
            </a:pPr>
            <a:r>
              <a:rPr lang="en-US"/>
              <a:t>harassment-free experience for everyone, regardless of who you are</a:t>
            </a:r>
          </a:p>
          <a:p>
            <a:pPr lvl="0">
              <a:spcBef>
                <a:spcPts val="0"/>
              </a:spcBef>
              <a:buNone/>
            </a:pPr>
            <a:r>
              <a:rPr lang="en-US"/>
              <a:t>professional audience including people of many different backgrounds</a:t>
            </a:r>
          </a:p>
          <a:p>
            <a:pPr lvl="0">
              <a:spcBef>
                <a:spcPts val="0"/>
              </a:spcBef>
              <a:buNone/>
            </a:pPr>
            <a:r>
              <a:rPr lang="en-US"/>
              <a:t>Be kind to others. No smack talk</a:t>
            </a: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Twitter properly used is a boon</a:t>
            </a:r>
          </a:p>
          <a:p>
            <a:pPr lvl="0">
              <a:spcBef>
                <a:spcPts val="0"/>
              </a:spcBef>
              <a:buNone/>
            </a:pPr>
            <a:endParaRPr/>
          </a:p>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Now let’s talk about some upcoming events….</a:t>
            </a:r>
          </a:p>
          <a:p>
            <a:pPr lvl="0">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r>
              <a:rPr lang="en-US"/>
              <a:t>Now let’s talk about some upcoming events….</a:t>
            </a:r>
          </a:p>
          <a:p>
            <a:pPr lvl="0" rtl="0">
              <a:spcBef>
                <a:spcPts val="0"/>
              </a:spcBef>
              <a:buNone/>
            </a:pPr>
            <a:endParaRPr/>
          </a:p>
        </p:txBody>
      </p:sp>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 name="Shape 1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Ticket Price - $750</a:t>
            </a:r>
          </a:p>
          <a:p>
            <a:pPr marL="0" marR="0" lvl="0" indent="0" algn="l" rtl="0">
              <a:lnSpc>
                <a:spcPct val="117999"/>
              </a:lnSpc>
              <a:spcBef>
                <a:spcPts val="0"/>
              </a:spcBef>
              <a:buSzPct val="25000"/>
              <a:buNone/>
            </a:pPr>
            <a:endParaRPr/>
          </a:p>
          <a:p>
            <a:pPr marL="0" marR="0" lvl="0" indent="0" algn="l" rtl="0">
              <a:lnSpc>
                <a:spcPct val="117999"/>
              </a:lnSpc>
              <a:spcBef>
                <a:spcPts val="0"/>
              </a:spcBef>
              <a:buSzPct val="25000"/>
              <a:buNone/>
            </a:pPr>
            <a:r>
              <a:rPr lang="en-US"/>
              <a:t>Disaster Rubber-necking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 name="Shape 12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https://2016.appsecusa.org/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8" name="Shape 1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http://www.susecon.com/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8970" y="625077"/>
            <a:ext cx="24384000"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15" name="Shape 15"/>
          <p:cNvSpPr txBox="1">
            <a:spLocks noGrp="1"/>
          </p:cNvSpPr>
          <p:nvPr>
            <p:ph type="body" idx="1"/>
          </p:nvPr>
        </p:nvSpPr>
        <p:spPr>
          <a:xfrm>
            <a:off x="1497904" y="3661171"/>
            <a:ext cx="20933867" cy="8840392"/>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5"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4833937" y="8947546"/>
            <a:ext cx="14716126" cy="660797"/>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929292"/>
              </a:buClr>
              <a:buFont typeface="Arial"/>
              <a:buNone/>
              <a:defRPr sz="2800" b="0" i="0" u="none" strike="noStrike" cap="none">
                <a:solidFill>
                  <a:srgbClr val="929292"/>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body" idx="2"/>
          </p:nvPr>
        </p:nvSpPr>
        <p:spPr>
          <a:xfrm>
            <a:off x="4833937" y="6000353"/>
            <a:ext cx="14716126" cy="96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hoto">
    <p:spTree>
      <p:nvGrpSpPr>
        <p:cNvPr id="1" name="Shape 58"/>
        <p:cNvGrpSpPr/>
        <p:nvPr/>
      </p:nvGrpSpPr>
      <p:grpSpPr>
        <a:xfrm>
          <a:off x="0" y="0"/>
          <a:ext cx="0" cy="0"/>
          <a:chOff x="0" y="0"/>
          <a:chExt cx="0" cy="0"/>
        </a:xfrm>
      </p:grpSpPr>
      <p:sp>
        <p:nvSpPr>
          <p:cNvPr id="59" name="Shape 59"/>
          <p:cNvSpPr>
            <a:spLocks noGrp="1"/>
          </p:cNvSpPr>
          <p:nvPr>
            <p:ph type="pic" idx="2"/>
          </p:nvPr>
        </p:nvSpPr>
        <p:spPr>
          <a:xfrm>
            <a:off x="3048000" y="0"/>
            <a:ext cx="18288000" cy="13716000"/>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61"/>
        <p:cNvGrpSpPr/>
        <p:nvPr/>
      </p:nvGrpSpPr>
      <p:grpSpPr>
        <a:xfrm>
          <a:off x="0" y="0"/>
          <a:ext cx="0" cy="0"/>
          <a:chOff x="0" y="0"/>
          <a:chExt cx="0" cy="0"/>
        </a:xfrm>
      </p:grpSpPr>
      <p:sp>
        <p:nvSpPr>
          <p:cNvPr id="65" name="Shape 6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Top">
    <p:spTree>
      <p:nvGrpSpPr>
        <p:cNvPr id="1" name="Shape 17"/>
        <p:cNvGrpSpPr/>
        <p:nvPr/>
      </p:nvGrpSpPr>
      <p:grpSpPr>
        <a:xfrm>
          <a:off x="0" y="0"/>
          <a:ext cx="0" cy="0"/>
          <a:chOff x="0" y="0"/>
          <a:chExt cx="0" cy="0"/>
        </a:xfrm>
      </p:grpSpPr>
      <p:sp>
        <p:nvSpPr>
          <p:cNvPr id="18" name="Shape 18"/>
          <p:cNvSpPr/>
          <p:nvPr/>
        </p:nvSpPr>
        <p:spPr>
          <a:xfrm>
            <a:off x="-3770" y="1017983"/>
            <a:ext cx="24509711"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 name="Shape 19"/>
          <p:cNvSpPr txBox="1">
            <a:spLocks noGrp="1"/>
          </p:cNvSpPr>
          <p:nvPr>
            <p:ph type="title"/>
          </p:nvPr>
        </p:nvSpPr>
        <p:spPr>
          <a:xfrm>
            <a:off x="-34825" y="625077"/>
            <a:ext cx="24384000"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833937" y="2303858"/>
            <a:ext cx="14716126" cy="464343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833937" y="7072311"/>
            <a:ext cx="14716126" cy="1589484"/>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5307210" y="892967"/>
            <a:ext cx="13751719" cy="8322469"/>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title"/>
          </p:nvPr>
        </p:nvSpPr>
        <p:spPr>
          <a:xfrm>
            <a:off x="4833937" y="9447609"/>
            <a:ext cx="14716126" cy="200025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1" name="Shape 31"/>
          <p:cNvSpPr txBox="1">
            <a:spLocks noGrp="1"/>
          </p:cNvSpPr>
          <p:nvPr>
            <p:ph type="body" idx="1"/>
          </p:nvPr>
        </p:nvSpPr>
        <p:spPr>
          <a:xfrm>
            <a:off x="4833937" y="11519296"/>
            <a:ext cx="14716126" cy="1589486"/>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11935814" y="13001625"/>
            <a:ext cx="494513" cy="511174"/>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833937" y="4536280"/>
            <a:ext cx="14716126" cy="464343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12495609" y="892967"/>
            <a:ext cx="7500937" cy="11572875"/>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title"/>
          </p:nvPr>
        </p:nvSpPr>
        <p:spPr>
          <a:xfrm>
            <a:off x="4387453" y="892967"/>
            <a:ext cx="7500937" cy="5607844"/>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9" name="Shape 39"/>
          <p:cNvSpPr txBox="1">
            <a:spLocks noGrp="1"/>
          </p:cNvSpPr>
          <p:nvPr>
            <p:ph type="body" idx="1"/>
          </p:nvPr>
        </p:nvSpPr>
        <p:spPr>
          <a:xfrm>
            <a:off x="4387453" y="6697264"/>
            <a:ext cx="7500937" cy="576857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12495609" y="3661171"/>
            <a:ext cx="7500937" cy="8840392"/>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title"/>
          </p:nvPr>
        </p:nvSpPr>
        <p:spPr>
          <a:xfrm>
            <a:off x="4387453" y="625077"/>
            <a:ext cx="15609094"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44" name="Shape 44"/>
          <p:cNvSpPr txBox="1">
            <a:spLocks noGrp="1"/>
          </p:cNvSpPr>
          <p:nvPr>
            <p:ph type="body" idx="1"/>
          </p:nvPr>
        </p:nvSpPr>
        <p:spPr>
          <a:xfrm>
            <a:off x="4387453" y="3661171"/>
            <a:ext cx="7500937" cy="8840392"/>
          </a:xfrm>
          <a:prstGeom prst="rect">
            <a:avLst/>
          </a:prstGeom>
          <a:noFill/>
          <a:ln>
            <a:noFill/>
          </a:ln>
        </p:spPr>
        <p:txBody>
          <a:bodyPr lIns="91425" tIns="91425" rIns="91425" bIns="91425" anchor="ctr" anchorCtr="0"/>
          <a:lstStyle>
            <a:lvl1pPr marL="465364" marR="0" lvl="0"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1pPr>
            <a:lvl2pPr marL="808264" marR="0" lvl="1"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151164" marR="0" lvl="2"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494064" marR="0" lvl="3"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4pPr>
            <a:lvl5pPr marL="1836964" marR="0" lvl="4"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ullets">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387453" y="1785936"/>
            <a:ext cx="15609094" cy="10144125"/>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4"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hoto - 3 Up">
    <p:spTree>
      <p:nvGrpSpPr>
        <p:cNvPr id="1" name="Shape 49"/>
        <p:cNvGrpSpPr/>
        <p:nvPr/>
      </p:nvGrpSpPr>
      <p:grpSpPr>
        <a:xfrm>
          <a:off x="0" y="0"/>
          <a:ext cx="0" cy="0"/>
          <a:chOff x="0" y="0"/>
          <a:chExt cx="0" cy="0"/>
        </a:xfrm>
      </p:grpSpPr>
      <p:sp>
        <p:nvSpPr>
          <p:cNvPr id="50" name="Shape 50"/>
          <p:cNvSpPr>
            <a:spLocks noGrp="1"/>
          </p:cNvSpPr>
          <p:nvPr>
            <p:ph type="pic" idx="2"/>
          </p:nvPr>
        </p:nvSpPr>
        <p:spPr>
          <a:xfrm>
            <a:off x="12495609" y="7161609"/>
            <a:ext cx="7500937" cy="5304234"/>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1" name="Shape 51"/>
          <p:cNvSpPr>
            <a:spLocks noGrp="1"/>
          </p:cNvSpPr>
          <p:nvPr>
            <p:ph type="pic" idx="3"/>
          </p:nvPr>
        </p:nvSpPr>
        <p:spPr>
          <a:xfrm>
            <a:off x="12504353" y="1250155"/>
            <a:ext cx="7500939" cy="5304234"/>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2" name="Shape 52"/>
          <p:cNvSpPr>
            <a:spLocks noGrp="1"/>
          </p:cNvSpPr>
          <p:nvPr>
            <p:ph type="pic" idx="4"/>
          </p:nvPr>
        </p:nvSpPr>
        <p:spPr>
          <a:xfrm>
            <a:off x="4387453" y="1250155"/>
            <a:ext cx="7500937" cy="11215687"/>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8" name="Shape 8"/>
          <p:cNvSpPr txBox="1">
            <a:spLocks noGrp="1"/>
          </p:cNvSpPr>
          <p:nvPr>
            <p:ph type="body" idx="1"/>
          </p:nvPr>
        </p:nvSpPr>
        <p:spPr>
          <a:xfrm>
            <a:off x="1497904" y="3661171"/>
            <a:ext cx="20933867" cy="8840392"/>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dirty="0"/>
          </a:p>
        </p:txBody>
      </p:sp>
      <p:sp>
        <p:nvSpPr>
          <p:cNvPr id="9" name="Shape 9"/>
          <p:cNvSpPr/>
          <p:nvPr/>
        </p:nvSpPr>
        <p:spPr>
          <a:xfrm>
            <a:off x="2904100" y="12439253"/>
            <a:ext cx="5094855" cy="62547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Arial"/>
              <a:buNone/>
            </a:pPr>
            <a:r>
              <a:rPr lang="en-US" sz="2800" b="0" i="0" u="none" strike="noStrike" cap="none" dirty="0" err="1">
                <a:solidFill>
                  <a:srgbClr val="929292"/>
                </a:solidFill>
                <a:latin typeface="Arial"/>
                <a:ea typeface="Arial"/>
                <a:cs typeface="Arial"/>
                <a:sym typeface="Arial"/>
              </a:rPr>
              <a:t>DevOpsDC</a:t>
            </a:r>
            <a:r>
              <a:rPr lang="en-US" sz="2800" b="0" i="0" u="none" strike="noStrike" cap="none" dirty="0">
                <a:solidFill>
                  <a:srgbClr val="929292"/>
                </a:solidFill>
                <a:latin typeface="Arial"/>
                <a:ea typeface="Arial"/>
                <a:cs typeface="Arial"/>
                <a:sym typeface="Arial"/>
              </a:rPr>
              <a:t> - </a:t>
            </a:r>
            <a:r>
              <a:rPr lang="en-US" sz="2800" b="0" i="0" u="none" strike="noStrike" cap="none" dirty="0" smtClean="0">
                <a:solidFill>
                  <a:srgbClr val="929292"/>
                </a:solidFill>
                <a:latin typeface="Arial"/>
                <a:ea typeface="Arial"/>
                <a:cs typeface="Arial"/>
                <a:sym typeface="Arial"/>
              </a:rPr>
              <a:t>September2016</a:t>
            </a:r>
            <a:endParaRPr lang="en-US" sz="2800" b="0" i="0" u="none" strike="noStrike" cap="none" dirty="0">
              <a:solidFill>
                <a:srgbClr val="929292"/>
              </a:solidFill>
              <a:latin typeface="Arial"/>
              <a:ea typeface="Arial"/>
              <a:cs typeface="Arial"/>
              <a:sym typeface="Arial"/>
            </a:endParaRPr>
          </a:p>
        </p:txBody>
      </p:sp>
      <p:pic>
        <p:nvPicPr>
          <p:cNvPr id="10" name="Shape 10"/>
          <p:cNvPicPr preferRelativeResize="0"/>
          <p:nvPr/>
        </p:nvPicPr>
        <p:blipFill rotWithShape="1">
          <a:blip r:embed="rId14">
            <a:alphaModFix/>
          </a:blip>
          <a:srcRect/>
          <a:stretch/>
        </p:blipFill>
        <p:spPr>
          <a:xfrm>
            <a:off x="18287590" y="12344852"/>
            <a:ext cx="814276" cy="814276"/>
          </a:xfrm>
          <a:prstGeom prst="rect">
            <a:avLst/>
          </a:prstGeom>
          <a:noFill/>
          <a:ln>
            <a:noFill/>
          </a:ln>
        </p:spPr>
      </p:pic>
      <p:sp>
        <p:nvSpPr>
          <p:cNvPr id="11" name="Shape 11"/>
          <p:cNvSpPr/>
          <p:nvPr/>
        </p:nvSpPr>
        <p:spPr>
          <a:xfrm>
            <a:off x="19001206" y="12439250"/>
            <a:ext cx="3430500" cy="6255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Arial"/>
              <a:buNone/>
            </a:pPr>
            <a:r>
              <a:rPr lang="en-US" sz="2800" b="0" i="0" u="none" strike="noStrike" cap="none">
                <a:solidFill>
                  <a:srgbClr val="929292"/>
                </a:solidFill>
                <a:latin typeface="Arial"/>
                <a:ea typeface="Arial"/>
                <a:cs typeface="Arial"/>
                <a:sym typeface="Arial"/>
              </a:rPr>
              <a:t>@DevOpsDC</a:t>
            </a:r>
          </a:p>
        </p:txBody>
      </p:sp>
      <p:sp>
        <p:nvSpPr>
          <p:cNvPr id="12" name="Shape 12"/>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meetup.com/DevOpsDC/pages/Code_of_Condu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twitter.com/devopsdc"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www.dctechslack.com"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surge.omniti.com/2016"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8970"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dirty="0">
                <a:solidFill>
                  <a:srgbClr val="FFFFFF"/>
                </a:solidFill>
                <a:latin typeface="Arial"/>
                <a:ea typeface="Arial"/>
                <a:cs typeface="Arial"/>
                <a:sym typeface="Arial"/>
              </a:rPr>
              <a:t>Welcome to </a:t>
            </a:r>
            <a:r>
              <a:rPr lang="en-US" sz="11200" b="0" i="0" u="none" strike="noStrike" cap="none" dirty="0" err="1">
                <a:solidFill>
                  <a:srgbClr val="FFFFFF"/>
                </a:solidFill>
                <a:latin typeface="Arial"/>
                <a:ea typeface="Arial"/>
                <a:cs typeface="Arial"/>
                <a:sym typeface="Arial"/>
              </a:rPr>
              <a:t>DevOpsDC</a:t>
            </a:r>
            <a:r>
              <a:rPr lang="en-US" sz="11200" b="0" i="0" u="none" strike="noStrike" cap="none" dirty="0">
                <a:solidFill>
                  <a:srgbClr val="FFFFFF"/>
                </a:solidFill>
                <a:latin typeface="Arial"/>
                <a:ea typeface="Arial"/>
                <a:cs typeface="Arial"/>
                <a:sym typeface="Arial"/>
              </a:rPr>
              <a:t>!</a:t>
            </a:r>
          </a:p>
        </p:txBody>
      </p:sp>
      <p:sp>
        <p:nvSpPr>
          <p:cNvPr id="71" name="Shape 71"/>
          <p:cNvSpPr txBox="1">
            <a:spLocks noGrp="1"/>
          </p:cNvSpPr>
          <p:nvPr>
            <p:ph type="body" idx="1"/>
          </p:nvPr>
        </p:nvSpPr>
        <p:spPr>
          <a:xfrm>
            <a:off x="1494624" y="3673875"/>
            <a:ext cx="20804203" cy="8317322"/>
          </a:xfrm>
          <a:prstGeom prst="rect">
            <a:avLst/>
          </a:prstGeom>
          <a:noFill/>
          <a:ln>
            <a:noFill/>
          </a:ln>
        </p:spPr>
        <p:txBody>
          <a:bodyPr lIns="71425" tIns="71425" rIns="71425" bIns="71425" anchor="ctr" anchorCtr="0">
            <a:normAutofit fontScale="77500" lnSpcReduction="20000"/>
          </a:bodyPr>
          <a:lstStyle/>
          <a:p>
            <a:pPr marL="549451" marR="0" lvl="0" indent="-549451" algn="l" rtl="0">
              <a:lnSpc>
                <a:spcPct val="100000"/>
              </a:lnSpc>
              <a:spcBef>
                <a:spcPts val="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6:30 - 7:00: Meet, greet, and eat!</a:t>
            </a: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7:00 - 7:15: Intros and Announcements</a:t>
            </a: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7:15 - 8:45: Presentations</a:t>
            </a:r>
          </a:p>
          <a:p>
            <a:pPr marL="945056" marR="0" lvl="1" indent="-551356" algn="l" rtl="0">
              <a:lnSpc>
                <a:spcPct val="100000"/>
              </a:lnSpc>
              <a:spcBef>
                <a:spcPts val="5200"/>
              </a:spcBef>
              <a:spcAft>
                <a:spcPts val="0"/>
              </a:spcAft>
              <a:buClr>
                <a:srgbClr val="000000"/>
              </a:buClr>
              <a:buSzPct val="74166"/>
              <a:buFont typeface="Arial"/>
              <a:buChar char="•"/>
            </a:pPr>
            <a:r>
              <a:rPr lang="en-US" sz="8000" b="0" i="0" u="none" strike="noStrike" cap="none" dirty="0" err="1" smtClean="0">
                <a:solidFill>
                  <a:srgbClr val="000000"/>
                </a:solidFill>
                <a:latin typeface="Gill Sans"/>
                <a:cs typeface="Gill Sans"/>
                <a:sym typeface="Arial"/>
              </a:rPr>
              <a:t>DevOps</a:t>
            </a:r>
            <a:r>
              <a:rPr lang="en-US" sz="8000" b="0" i="0" u="none" strike="noStrike" cap="none" dirty="0" smtClean="0">
                <a:solidFill>
                  <a:srgbClr val="000000"/>
                </a:solidFill>
                <a:latin typeface="Gill Sans"/>
                <a:cs typeface="Gill Sans"/>
                <a:sym typeface="Arial"/>
              </a:rPr>
              <a:t> Design Patterns</a:t>
            </a:r>
            <a:endParaRPr lang="en-US" sz="8000" b="0" i="0" u="none" strike="noStrike" cap="none" dirty="0">
              <a:solidFill>
                <a:srgbClr val="000000"/>
              </a:solidFill>
              <a:latin typeface="Gill Sans"/>
              <a:cs typeface="Gill Sans"/>
              <a:sym typeface="Arial"/>
            </a:endParaRPr>
          </a:p>
          <a:p>
            <a:pPr marL="945056" marR="0" lvl="1" indent="-621999" algn="l" rtl="0">
              <a:lnSpc>
                <a:spcPct val="100000"/>
              </a:lnSpc>
              <a:spcBef>
                <a:spcPts val="5200"/>
              </a:spcBef>
              <a:spcAft>
                <a:spcPts val="0"/>
              </a:spcAft>
              <a:buClr>
                <a:srgbClr val="000000"/>
              </a:buClr>
              <a:buSzPct val="98888"/>
              <a:buFont typeface="Arial"/>
              <a:buChar char="•"/>
            </a:pPr>
            <a:r>
              <a:rPr lang="en-US" sz="8000" dirty="0" smtClean="0">
                <a:latin typeface="Gill Sans"/>
                <a:cs typeface="Gill Sans"/>
              </a:rPr>
              <a:t>Orchestrating VMware</a:t>
            </a:r>
            <a:endParaRPr lang="en-US" sz="8000" dirty="0">
              <a:latin typeface="Gill Sans"/>
              <a:cs typeface="Gill Sans"/>
            </a:endParaRP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8:45 - 9:00: Networking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endParaRPr sz="11200" b="0" i="0" u="none" strike="noStrike" cap="none">
              <a:solidFill>
                <a:srgbClr val="FFFFFF"/>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0" y="1020262"/>
            <a:ext cx="24384000" cy="116754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bi-summit-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67" y="144075"/>
            <a:ext cx="23320087" cy="12066919"/>
          </a:xfrm>
          <a:prstGeom prst="rect">
            <a:avLst/>
          </a:prstGeom>
        </p:spPr>
      </p:pic>
    </p:spTree>
    <p:extLst>
      <p:ext uri="{BB962C8B-B14F-4D97-AF65-F5344CB8AC3E}">
        <p14:creationId xmlns:p14="http://schemas.microsoft.com/office/powerpoint/2010/main" val="6323326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913" y="363233"/>
            <a:ext cx="22256174" cy="12091981"/>
          </a:xfrm>
          <a:prstGeom prst="rect">
            <a:avLst/>
          </a:prstGeom>
        </p:spPr>
      </p:pic>
    </p:spTree>
    <p:extLst>
      <p:ext uri="{BB962C8B-B14F-4D97-AF65-F5344CB8AC3E}">
        <p14:creationId xmlns:p14="http://schemas.microsoft.com/office/powerpoint/2010/main" val="2470360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a:stretch/>
        </p:blipFill>
        <p:spPr>
          <a:xfrm>
            <a:off x="0" y="2573218"/>
            <a:ext cx="24384000" cy="85695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DevOpsDays Baltimore</a:t>
            </a:r>
          </a:p>
        </p:txBody>
      </p:sp>
      <p:sp>
        <p:nvSpPr>
          <p:cNvPr id="137" name="Shape 137"/>
          <p:cNvSpPr/>
          <p:nvPr/>
        </p:nvSpPr>
        <p:spPr>
          <a:xfrm>
            <a:off x="2555684" y="3769914"/>
            <a:ext cx="18269727" cy="1870076"/>
          </a:xfrm>
          <a:prstGeom prst="rect">
            <a:avLst/>
          </a:prstGeom>
          <a:noFill/>
          <a:ln>
            <a:noFill/>
          </a:ln>
        </p:spPr>
        <p:txBody>
          <a:bodyPr lIns="71425" tIns="71425" rIns="71425" bIns="71425" anchor="ctr" anchorCtr="0">
            <a:noAutofit/>
          </a:bodyPr>
          <a:lstStyle/>
          <a:p>
            <a:pPr marL="617361" marR="0" lvl="0" indent="-617361" algn="l" rtl="0">
              <a:lnSpc>
                <a:spcPct val="100000"/>
              </a:lnSpc>
              <a:spcBef>
                <a:spcPts val="0"/>
              </a:spcBef>
              <a:spcAft>
                <a:spcPts val="0"/>
              </a:spcAft>
              <a:buClr>
                <a:srgbClr val="000000"/>
              </a:buClr>
              <a:buSzPct val="75000"/>
              <a:buFont typeface="Arial"/>
              <a:buChar char="•"/>
            </a:pPr>
            <a:r>
              <a:rPr lang="en-US" sz="5000" b="0" i="0" u="none" strike="noStrike" cap="none" dirty="0">
                <a:solidFill>
                  <a:srgbClr val="000000"/>
                </a:solidFill>
                <a:latin typeface="Gill Sans"/>
                <a:ea typeface="Arial"/>
                <a:cs typeface="Gill Sans"/>
                <a:sym typeface="Arial"/>
              </a:rPr>
              <a:t>March 7 &amp; 8, 2017</a:t>
            </a:r>
          </a:p>
          <a:p>
            <a:pPr marL="617361" marR="0" lvl="0" indent="-617361" algn="l" rtl="0">
              <a:lnSpc>
                <a:spcPct val="100000"/>
              </a:lnSpc>
              <a:spcBef>
                <a:spcPts val="0"/>
              </a:spcBef>
              <a:spcAft>
                <a:spcPts val="0"/>
              </a:spcAft>
              <a:buClr>
                <a:srgbClr val="000000"/>
              </a:buClr>
              <a:buSzPct val="75000"/>
              <a:buFont typeface="Arial"/>
              <a:buChar char="•"/>
            </a:pPr>
            <a:r>
              <a:rPr lang="en-US" sz="5000" b="0" i="0" u="none" strike="noStrike" cap="none" dirty="0">
                <a:solidFill>
                  <a:srgbClr val="000000"/>
                </a:solidFill>
                <a:latin typeface="Gill Sans"/>
                <a:ea typeface="Arial"/>
                <a:cs typeface="Gill Sans"/>
                <a:sym typeface="Arial"/>
              </a:rPr>
              <a:t>http://</a:t>
            </a:r>
            <a:r>
              <a:rPr lang="en-US" sz="5000" b="0" i="0" u="none" strike="noStrike" cap="none" dirty="0" err="1">
                <a:solidFill>
                  <a:srgbClr val="000000"/>
                </a:solidFill>
                <a:latin typeface="Gill Sans"/>
                <a:ea typeface="Arial"/>
                <a:cs typeface="Gill Sans"/>
                <a:sym typeface="Arial"/>
              </a:rPr>
              <a:t>www.devopsdays.org</a:t>
            </a:r>
            <a:r>
              <a:rPr lang="en-US" sz="5000" b="0" i="0" u="none" strike="noStrike" cap="none" dirty="0">
                <a:solidFill>
                  <a:srgbClr val="000000"/>
                </a:solidFill>
                <a:latin typeface="Gill Sans"/>
                <a:ea typeface="Arial"/>
                <a:cs typeface="Gill Sans"/>
                <a:sym typeface="Arial"/>
              </a:rPr>
              <a:t>/events/2017-baltimore/welcome/</a:t>
            </a:r>
          </a:p>
        </p:txBody>
      </p:sp>
      <p:pic>
        <p:nvPicPr>
          <p:cNvPr id="2" name="Picture 1" descr="DevOpsDay2017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068" y="5639989"/>
            <a:ext cx="6477864" cy="67655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Conferences</a:t>
            </a:r>
            <a:endParaRPr lang="en-US" dirty="0"/>
          </a:p>
        </p:txBody>
      </p:sp>
      <p:sp>
        <p:nvSpPr>
          <p:cNvPr id="3" name="Text Placeholder 2"/>
          <p:cNvSpPr>
            <a:spLocks noGrp="1"/>
          </p:cNvSpPr>
          <p:nvPr>
            <p:ph type="body" idx="1"/>
          </p:nvPr>
        </p:nvSpPr>
        <p:spPr/>
        <p:txBody>
          <a:bodyPr anchor="t" anchorCtr="0"/>
          <a:lstStyle/>
          <a:p>
            <a:r>
              <a:rPr lang="en-US" sz="6600" dirty="0" err="1" smtClean="0">
                <a:latin typeface="Gill Sans"/>
                <a:cs typeface="Gill Sans"/>
              </a:rPr>
              <a:t>DevOpsDays</a:t>
            </a:r>
            <a:endParaRPr lang="en-US" sz="6600" dirty="0" smtClean="0">
              <a:latin typeface="Gill Sans"/>
              <a:cs typeface="Gill Sans"/>
            </a:endParaRPr>
          </a:p>
          <a:p>
            <a:pPr lvl="1"/>
            <a:r>
              <a:rPr lang="en-US" sz="6600" dirty="0" smtClean="0">
                <a:latin typeface="Gill Sans"/>
                <a:cs typeface="Gill Sans"/>
              </a:rPr>
              <a:t>NYC – 23-24 Sept</a:t>
            </a:r>
          </a:p>
          <a:p>
            <a:pPr lvl="1"/>
            <a:r>
              <a:rPr lang="en-US" sz="6600" dirty="0" smtClean="0">
                <a:latin typeface="Gill Sans"/>
                <a:cs typeface="Gill Sans"/>
              </a:rPr>
              <a:t>Raleigh – 6-7 Oct</a:t>
            </a:r>
          </a:p>
          <a:p>
            <a:pPr lvl="1"/>
            <a:r>
              <a:rPr lang="en-US" sz="6600" dirty="0" smtClean="0">
                <a:latin typeface="Gill Sans"/>
                <a:cs typeface="Gill Sans"/>
              </a:rPr>
              <a:t>Philly – 26-27 Oct</a:t>
            </a:r>
          </a:p>
          <a:p>
            <a:r>
              <a:rPr lang="en-US" sz="6600" dirty="0" smtClean="0">
                <a:latin typeface="Gill Sans"/>
                <a:cs typeface="Gill Sans"/>
              </a:rPr>
              <a:t>Container Days NYC – 3-4 Nov</a:t>
            </a:r>
          </a:p>
        </p:txBody>
      </p:sp>
    </p:spTree>
    <p:extLst>
      <p:ext uri="{BB962C8B-B14F-4D97-AF65-F5344CB8AC3E}">
        <p14:creationId xmlns:p14="http://schemas.microsoft.com/office/powerpoint/2010/main" val="32458315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8970"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Upcoming Meetups</a:t>
            </a:r>
          </a:p>
        </p:txBody>
      </p:sp>
      <p:sp>
        <p:nvSpPr>
          <p:cNvPr id="149" name="Shape 149"/>
          <p:cNvSpPr txBox="1">
            <a:spLocks noGrp="1"/>
          </p:cNvSpPr>
          <p:nvPr>
            <p:ph type="body" idx="1"/>
          </p:nvPr>
        </p:nvSpPr>
        <p:spPr>
          <a:xfrm>
            <a:off x="2008186" y="3661171"/>
            <a:ext cx="21196499" cy="7217351"/>
          </a:xfrm>
          <a:prstGeom prst="rect">
            <a:avLst/>
          </a:prstGeom>
          <a:noFill/>
          <a:ln>
            <a:noFill/>
          </a:ln>
        </p:spPr>
        <p:txBody>
          <a:bodyPr lIns="71425" tIns="71425" rIns="71425" bIns="71425" anchor="t" anchorCtr="0">
            <a:normAutofit fontScale="92500" lnSpcReduction="10000"/>
          </a:bodyPr>
          <a:lstStyle/>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smtClean="0">
                <a:solidFill>
                  <a:srgbClr val="000000"/>
                </a:solidFill>
                <a:latin typeface="Gill Sans"/>
                <a:ea typeface="Arial"/>
                <a:cs typeface="Gill Sans"/>
                <a:sym typeface="Arial"/>
              </a:rPr>
              <a:t>October </a:t>
            </a:r>
            <a:r>
              <a:rPr lang="en-US" sz="8000" b="0" i="0" u="none" strike="noStrike" cap="none" dirty="0">
                <a:solidFill>
                  <a:srgbClr val="000000"/>
                </a:solidFill>
                <a:latin typeface="Gill Sans"/>
                <a:ea typeface="Arial"/>
                <a:cs typeface="Gill Sans"/>
                <a:sym typeface="Arial"/>
              </a:rPr>
              <a:t>11 - </a:t>
            </a:r>
            <a:r>
              <a:rPr lang="en-US" sz="8000" b="0" i="0" u="none" strike="noStrike" cap="none" dirty="0" err="1">
                <a:solidFill>
                  <a:srgbClr val="000000"/>
                </a:solidFill>
                <a:latin typeface="Gill Sans"/>
                <a:ea typeface="Arial"/>
                <a:cs typeface="Gill Sans"/>
                <a:sym typeface="Arial"/>
              </a:rPr>
              <a:t>Optoro</a:t>
            </a:r>
            <a:r>
              <a:rPr lang="en-US" sz="8000" b="0" i="0" u="none" strike="noStrike" cap="none" dirty="0">
                <a:solidFill>
                  <a:srgbClr val="000000"/>
                </a:solidFill>
                <a:latin typeface="Gill Sans"/>
                <a:ea typeface="Arial"/>
                <a:cs typeface="Gill Sans"/>
                <a:sym typeface="Arial"/>
              </a:rPr>
              <a:t>, Analytics for </a:t>
            </a:r>
            <a:r>
              <a:rPr lang="en-US" sz="8000" b="0" i="0" u="none" strike="noStrike" cap="none" dirty="0" err="1">
                <a:solidFill>
                  <a:srgbClr val="000000"/>
                </a:solidFill>
                <a:latin typeface="Gill Sans"/>
                <a:ea typeface="Arial"/>
                <a:cs typeface="Gill Sans"/>
                <a:sym typeface="Arial"/>
              </a:rPr>
              <a:t>DevOps</a:t>
            </a:r>
            <a:r>
              <a:rPr lang="en-US" sz="8000" b="0" i="0" u="none" strike="noStrike" cap="none" dirty="0">
                <a:solidFill>
                  <a:srgbClr val="000000"/>
                </a:solidFill>
                <a:latin typeface="Gill Sans"/>
                <a:ea typeface="Arial"/>
                <a:cs typeface="Gill Sans"/>
                <a:sym typeface="Arial"/>
              </a:rPr>
              <a:t> &amp; Something to do with security</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November 8 - </a:t>
            </a:r>
            <a:r>
              <a:rPr lang="en-US" sz="8000" b="0" i="0" u="none" strike="noStrike" cap="none" dirty="0" err="1">
                <a:solidFill>
                  <a:srgbClr val="000000"/>
                </a:solidFill>
                <a:latin typeface="Gill Sans"/>
                <a:ea typeface="Arial"/>
                <a:cs typeface="Gill Sans"/>
                <a:sym typeface="Arial"/>
              </a:rPr>
              <a:t>Excella</a:t>
            </a:r>
            <a:r>
              <a:rPr lang="en-US" sz="8000" b="0" i="0" u="none" strike="noStrike" cap="none" dirty="0">
                <a:solidFill>
                  <a:srgbClr val="000000"/>
                </a:solidFill>
                <a:latin typeface="Gill Sans"/>
                <a:ea typeface="Arial"/>
                <a:cs typeface="Gill Sans"/>
                <a:sym typeface="Arial"/>
              </a:rPr>
              <a:t> Consulting, Tony </a:t>
            </a:r>
            <a:r>
              <a:rPr lang="en-US" sz="8000" b="0" i="0" u="none" strike="noStrike" cap="none" dirty="0" err="1">
                <a:solidFill>
                  <a:srgbClr val="000000"/>
                </a:solidFill>
                <a:latin typeface="Gill Sans"/>
                <a:ea typeface="Arial"/>
                <a:cs typeface="Gill Sans"/>
                <a:sym typeface="Arial"/>
              </a:rPr>
              <a:t>Alletag</a:t>
            </a:r>
            <a:r>
              <a:rPr lang="en-US" sz="8000" b="0" i="0" u="none" strike="noStrike" cap="none" dirty="0">
                <a:solidFill>
                  <a:srgbClr val="000000"/>
                </a:solidFill>
                <a:latin typeface="Gill Sans"/>
                <a:ea typeface="Arial"/>
                <a:cs typeface="Gill Sans"/>
                <a:sym typeface="Arial"/>
              </a:rPr>
              <a:t> &amp; ??</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December 13 - </a:t>
            </a:r>
            <a:r>
              <a:rPr lang="en-US" sz="8000" b="0" i="0" u="none" strike="noStrike" cap="none" dirty="0" err="1">
                <a:solidFill>
                  <a:srgbClr val="000000"/>
                </a:solidFill>
                <a:latin typeface="Gill Sans"/>
                <a:ea typeface="Arial"/>
                <a:cs typeface="Gill Sans"/>
                <a:sym typeface="Arial"/>
              </a:rPr>
              <a:t>Excella</a:t>
            </a:r>
            <a:r>
              <a:rPr lang="en-US" sz="8000" b="0" i="0" u="none" strike="noStrike" cap="none" dirty="0">
                <a:solidFill>
                  <a:srgbClr val="000000"/>
                </a:solidFill>
                <a:latin typeface="Gill Sans"/>
                <a:ea typeface="Arial"/>
                <a:cs typeface="Gill Sans"/>
                <a:sym typeface="Arial"/>
              </a:rPr>
              <a:t> Consulting, Mark </a:t>
            </a:r>
            <a:r>
              <a:rPr lang="en-US" sz="8000" b="0" i="0" u="none" strike="noStrike" cap="none" dirty="0" err="1">
                <a:solidFill>
                  <a:srgbClr val="000000"/>
                </a:solidFill>
                <a:latin typeface="Gill Sans"/>
                <a:ea typeface="Arial"/>
                <a:cs typeface="Gill Sans"/>
                <a:sym typeface="Arial"/>
              </a:rPr>
              <a:t>Cornick</a:t>
            </a:r>
            <a:r>
              <a:rPr lang="en-US" sz="8000" b="0" i="0" u="none" strike="noStrike" cap="none" dirty="0">
                <a:solidFill>
                  <a:srgbClr val="000000"/>
                </a:solidFill>
                <a:latin typeface="Gill Sans"/>
                <a:ea typeface="Arial"/>
                <a:cs typeface="Gill Sans"/>
                <a:sym typeface="Arial"/>
              </a:rPr>
              <a:t> &amp;&amp; ?? </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25405" y="571500"/>
            <a:ext cx="15609093"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Now it's your turn…</a:t>
            </a:r>
          </a:p>
        </p:txBody>
      </p:sp>
      <p:sp>
        <p:nvSpPr>
          <p:cNvPr id="155" name="Shape 155"/>
          <p:cNvSpPr txBox="1">
            <a:spLocks noGrp="1"/>
          </p:cNvSpPr>
          <p:nvPr>
            <p:ph type="body" idx="1"/>
          </p:nvPr>
        </p:nvSpPr>
        <p:spPr>
          <a:xfrm>
            <a:off x="1497904" y="3661171"/>
            <a:ext cx="20933867" cy="8840392"/>
          </a:xfrm>
          <a:prstGeom prst="rect">
            <a:avLst/>
          </a:prstGeom>
          <a:noFill/>
          <a:ln>
            <a:noFill/>
          </a:ln>
        </p:spPr>
        <p:txBody>
          <a:bodyPr lIns="71425" tIns="71425" rIns="71425" bIns="71425" anchor="ctr" anchorCtr="0">
            <a:normAutofit lnSpcReduction="10000"/>
          </a:bodyPr>
          <a:lstStyle/>
          <a:p>
            <a:pPr marL="617361" marR="0" lvl="0" indent="-617361" algn="l" rtl="0">
              <a:lnSpc>
                <a:spcPct val="100000"/>
              </a:lnSpc>
              <a:spcBef>
                <a:spcPts val="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Hiring?</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Looking for work?</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Attending or speaking at a conference?</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Something we all should know?</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Favorite color?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Sponsors</a:t>
            </a:r>
          </a:p>
        </p:txBody>
      </p:sp>
      <p:pic>
        <p:nvPicPr>
          <p:cNvPr id="77" name="Shape 77"/>
          <p:cNvPicPr preferRelativeResize="0"/>
          <p:nvPr/>
        </p:nvPicPr>
        <p:blipFill rotWithShape="1">
          <a:blip r:embed="rId3">
            <a:alphaModFix/>
          </a:blip>
          <a:srcRect/>
          <a:stretch/>
        </p:blipFill>
        <p:spPr>
          <a:xfrm>
            <a:off x="8077200" y="3738032"/>
            <a:ext cx="8229600" cy="3378201"/>
          </a:xfrm>
          <a:prstGeom prst="rect">
            <a:avLst/>
          </a:prstGeom>
          <a:noFill/>
          <a:ln>
            <a:noFill/>
          </a:ln>
        </p:spPr>
      </p:pic>
      <p:pic>
        <p:nvPicPr>
          <p:cNvPr id="2" name="Picture 1"/>
          <p:cNvPicPr>
            <a:picLocks noChangeAspect="1"/>
          </p:cNvPicPr>
          <p:nvPr/>
        </p:nvPicPr>
        <p:blipFill>
          <a:blip r:embed="rId4"/>
          <a:stretch>
            <a:fillRect/>
          </a:stretch>
        </p:blipFill>
        <p:spPr>
          <a:xfrm>
            <a:off x="2043580" y="7116233"/>
            <a:ext cx="8915400" cy="3810000"/>
          </a:xfrm>
          <a:prstGeom prst="rect">
            <a:avLst/>
          </a:prstGeom>
        </p:spPr>
      </p:pic>
      <p:pic>
        <p:nvPicPr>
          <p:cNvPr id="3" name="Picture 2" descr="Endgame Pantone 1795 C logo (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2631" y="8463525"/>
            <a:ext cx="8851392" cy="12557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Code of Conduct</a:t>
            </a:r>
          </a:p>
        </p:txBody>
      </p:sp>
      <p:sp>
        <p:nvSpPr>
          <p:cNvPr id="84" name="Shape 84"/>
          <p:cNvSpPr/>
          <p:nvPr/>
        </p:nvSpPr>
        <p:spPr>
          <a:xfrm>
            <a:off x="1416574" y="3661169"/>
            <a:ext cx="21517269" cy="8549825"/>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3"/>
              </a:rPr>
              <a:t>http://www.meetup.com/DevOpsDC/pages/Code_of_Conduct/</a:t>
            </a:r>
          </a:p>
          <a:p>
            <a:pPr marL="0" marR="0" lvl="0" indent="0" algn="ctr" rtl="0">
              <a:lnSpc>
                <a:spcPct val="100000"/>
              </a:lnSpc>
              <a:spcBef>
                <a:spcPts val="0"/>
              </a:spcBef>
              <a:spcAft>
                <a:spcPts val="0"/>
              </a:spcAft>
              <a:buClr>
                <a:srgbClr val="000000"/>
              </a:buClr>
              <a:buFont typeface="Arial"/>
              <a:buNone/>
            </a:pPr>
            <a:endParaRPr sz="5000" b="0" i="0" u="sng" strike="noStrike" cap="none" dirty="0">
              <a:solidFill>
                <a:schemeClr val="hlink"/>
              </a:solidFill>
              <a:latin typeface="Gill Sans"/>
              <a:ea typeface="Arial"/>
              <a:cs typeface="Gill Sans"/>
              <a:sym typeface="Arial"/>
              <a:hlinkClick r:id="rId3"/>
            </a:endParaRPr>
          </a:p>
          <a:p>
            <a:pPr marL="0" marR="0" lvl="0" indent="0" algn="l"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We value the participation of each member of the community and want all attendees to have an enjoyable and fulfilling experience. Accordingly, all attendees are expected to show respect and courtesy to other attendees throughout all </a:t>
            </a:r>
            <a:r>
              <a:rPr lang="en-US" sz="5000" b="0" i="0" u="none" strike="noStrike" cap="none" dirty="0" err="1">
                <a:solidFill>
                  <a:srgbClr val="000000"/>
                </a:solidFill>
                <a:latin typeface="Gill Sans"/>
                <a:ea typeface="Arial"/>
                <a:cs typeface="Gill Sans"/>
                <a:sym typeface="Arial"/>
              </a:rPr>
              <a:t>Meetup</a:t>
            </a:r>
            <a:r>
              <a:rPr lang="en-US" sz="5000" b="0" i="0" u="none" strike="noStrike" cap="none" dirty="0">
                <a:solidFill>
                  <a:srgbClr val="000000"/>
                </a:solidFill>
                <a:latin typeface="Gill Sans"/>
                <a:ea typeface="Arial"/>
                <a:cs typeface="Gill Sans"/>
                <a:sym typeface="Arial"/>
              </a:rPr>
              <a:t> events.</a:t>
            </a:r>
          </a:p>
          <a:p>
            <a:pPr marL="0" marR="0" lvl="0" indent="0" algn="l" rtl="0">
              <a:lnSpc>
                <a:spcPct val="100000"/>
              </a:lnSpc>
              <a:spcBef>
                <a:spcPts val="0"/>
              </a:spcBef>
              <a:spcAft>
                <a:spcPts val="0"/>
              </a:spcAft>
              <a:buClr>
                <a:srgbClr val="000000"/>
              </a:buClr>
              <a:buFont typeface="Arial"/>
              <a:buNone/>
            </a:pPr>
            <a:endParaRPr sz="5000" b="0" i="0" u="none" strike="noStrike" cap="none" dirty="0">
              <a:solidFill>
                <a:srgbClr val="000000"/>
              </a:solidFill>
              <a:latin typeface="Gill Sans"/>
              <a:ea typeface="Arial"/>
              <a:cs typeface="Gill Sans"/>
              <a:sym typeface="Arial"/>
            </a:endParaRPr>
          </a:p>
          <a:p>
            <a:pPr marL="0" marR="0" lvl="0" indent="0" algn="l"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To make clear what is expected, all delegates/attendees, speakers, exhibitors, organizers, and volunteers at any </a:t>
            </a:r>
            <a:r>
              <a:rPr lang="en-US" sz="5000" b="0" i="0" u="none" strike="noStrike" cap="none" dirty="0" err="1">
                <a:solidFill>
                  <a:srgbClr val="000000"/>
                </a:solidFill>
                <a:latin typeface="Gill Sans"/>
                <a:ea typeface="Arial"/>
                <a:cs typeface="Gill Sans"/>
                <a:sym typeface="Arial"/>
              </a:rPr>
              <a:t>DevOpsDC</a:t>
            </a:r>
            <a:r>
              <a:rPr lang="en-US" sz="5000" b="0" i="0" u="none" strike="noStrike" cap="none" dirty="0">
                <a:solidFill>
                  <a:srgbClr val="000000"/>
                </a:solidFill>
                <a:latin typeface="Gill Sans"/>
                <a:ea typeface="Arial"/>
                <a:cs typeface="Gill Sans"/>
                <a:sym typeface="Arial"/>
              </a:rPr>
              <a:t> event are required to conform to our Code of Conduct. Organizers will enforce this code throughout events.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Do you even tweet?</a:t>
            </a:r>
          </a:p>
        </p:txBody>
      </p:sp>
      <p:pic>
        <p:nvPicPr>
          <p:cNvPr id="90" name="Shape 90"/>
          <p:cNvPicPr preferRelativeResize="0"/>
          <p:nvPr/>
        </p:nvPicPr>
        <p:blipFill rotWithShape="1">
          <a:blip r:embed="rId3">
            <a:alphaModFix/>
          </a:blip>
          <a:srcRect/>
          <a:stretch/>
        </p:blipFill>
        <p:spPr>
          <a:xfrm>
            <a:off x="8663486" y="3778435"/>
            <a:ext cx="7057025" cy="7397302"/>
          </a:xfrm>
          <a:prstGeom prst="rect">
            <a:avLst/>
          </a:prstGeom>
          <a:noFill/>
          <a:ln>
            <a:noFill/>
          </a:ln>
        </p:spPr>
      </p:pic>
      <p:sp>
        <p:nvSpPr>
          <p:cNvPr id="91" name="Shape 91"/>
          <p:cNvSpPr/>
          <p:nvPr/>
        </p:nvSpPr>
        <p:spPr>
          <a:xfrm>
            <a:off x="7994332" y="11638084"/>
            <a:ext cx="8395335"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4"/>
              </a:rPr>
              <a:t>https://twitter.com/devopsdc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Slackin'…</a:t>
            </a:r>
          </a:p>
        </p:txBody>
      </p:sp>
      <p:sp>
        <p:nvSpPr>
          <p:cNvPr id="97" name="Shape 97"/>
          <p:cNvSpPr/>
          <p:nvPr/>
        </p:nvSpPr>
        <p:spPr>
          <a:xfrm>
            <a:off x="8110220" y="10873184"/>
            <a:ext cx="8163561"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3"/>
              </a:rPr>
              <a:t>http://www.dctechslack.com</a:t>
            </a:r>
          </a:p>
        </p:txBody>
      </p:sp>
      <p:pic>
        <p:nvPicPr>
          <p:cNvPr id="98" name="Shape 98"/>
          <p:cNvPicPr preferRelativeResize="0"/>
          <p:nvPr/>
        </p:nvPicPr>
        <p:blipFill rotWithShape="1">
          <a:blip r:embed="rId4">
            <a:alphaModFix/>
          </a:blip>
          <a:srcRect/>
          <a:stretch/>
        </p:blipFill>
        <p:spPr>
          <a:xfrm>
            <a:off x="9513092" y="4179092"/>
            <a:ext cx="5357814" cy="53578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4825" y="625077"/>
            <a:ext cx="24384000" cy="30360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a:t>Childcare</a:t>
            </a:r>
          </a:p>
        </p:txBody>
      </p:sp>
      <p:sp>
        <p:nvSpPr>
          <p:cNvPr id="104" name="Shape 104"/>
          <p:cNvSpPr/>
          <p:nvPr/>
        </p:nvSpPr>
        <p:spPr>
          <a:xfrm>
            <a:off x="8110220" y="10873184"/>
            <a:ext cx="8163600" cy="10065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dirty="0">
                <a:latin typeface="Gill Sans"/>
                <a:cs typeface="Gill Sans"/>
              </a:rPr>
              <a:t>Contact Peter….</a:t>
            </a:r>
          </a:p>
        </p:txBody>
      </p:sp>
      <p:pic>
        <p:nvPicPr>
          <p:cNvPr id="105" name="Shape 105" descr="http%3A%2F%2Fmashable.com%2Fwp-content%2Fuploads%2F2013%2F07%2Fexcited-baby.gif"/>
          <p:cNvPicPr preferRelativeResize="0"/>
          <p:nvPr/>
        </p:nvPicPr>
        <p:blipFill>
          <a:blip r:embed="rId3">
            <a:alphaModFix/>
          </a:blip>
          <a:stretch>
            <a:fillRect/>
          </a:stretch>
        </p:blipFill>
        <p:spPr>
          <a:xfrm>
            <a:off x="7499150" y="5556150"/>
            <a:ext cx="9385725" cy="47679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DevOpsDays</a:t>
            </a:r>
            <a:endParaRPr lang="en-US" dirty="0"/>
          </a:p>
        </p:txBody>
      </p:sp>
      <p:pic>
        <p:nvPicPr>
          <p:cNvPr id="3" name="Picture 2" descr="wel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42" y="3854223"/>
            <a:ext cx="22343517" cy="6989139"/>
          </a:xfrm>
          <a:prstGeom prst="rect">
            <a:avLst/>
          </a:prstGeom>
        </p:spPr>
      </p:pic>
    </p:spTree>
    <p:extLst>
      <p:ext uri="{BB962C8B-B14F-4D97-AF65-F5344CB8AC3E}">
        <p14:creationId xmlns:p14="http://schemas.microsoft.com/office/powerpoint/2010/main" val="237856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DevOps___Web_Performance__O_Reilly_Velocity_Conference__New_York__NY__September_19_-_22__20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986"/>
            <a:ext cx="24393434" cy="10340396"/>
          </a:xfrm>
          <a:prstGeom prst="rect">
            <a:avLst/>
          </a:prstGeom>
        </p:spPr>
      </p:pic>
    </p:spTree>
    <p:extLst>
      <p:ext uri="{BB962C8B-B14F-4D97-AF65-F5344CB8AC3E}">
        <p14:creationId xmlns:p14="http://schemas.microsoft.com/office/powerpoint/2010/main" val="2981208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a:stretch/>
        </p:blipFill>
        <p:spPr>
          <a:xfrm>
            <a:off x="4450892" y="1011195"/>
            <a:ext cx="15482213" cy="9065697"/>
          </a:xfrm>
          <a:prstGeom prst="rect">
            <a:avLst/>
          </a:prstGeom>
          <a:noFill/>
          <a:ln>
            <a:noFill/>
          </a:ln>
        </p:spPr>
      </p:pic>
      <p:sp>
        <p:nvSpPr>
          <p:cNvPr id="118" name="Shape 118"/>
          <p:cNvSpPr/>
          <p:nvPr/>
        </p:nvSpPr>
        <p:spPr>
          <a:xfrm>
            <a:off x="7699057" y="11712574"/>
            <a:ext cx="8985885"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4"/>
              </a:rPr>
              <a:t>https://surge.omniti.com/2016</a:t>
            </a:r>
            <a:r>
              <a:rPr lang="en-US" sz="5000" b="0" i="0" u="none" strike="noStrike" cap="none" dirty="0">
                <a:solidFill>
                  <a:srgbClr val="000000"/>
                </a:solidFill>
                <a:latin typeface="Gill Sans"/>
                <a:ea typeface="Arial"/>
                <a:cs typeface="Gill Sans"/>
                <a:sym typeface="Arial"/>
              </a:rPr>
              <a:t> </a:t>
            </a:r>
          </a:p>
        </p:txBody>
      </p:sp>
      <p:sp>
        <p:nvSpPr>
          <p:cNvPr id="119" name="Shape 119"/>
          <p:cNvSpPr/>
          <p:nvPr/>
        </p:nvSpPr>
        <p:spPr>
          <a:xfrm>
            <a:off x="995362" y="10646885"/>
            <a:ext cx="22393276"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Free One-day Workshop:  Introduction to Application Automation with Habitat</a:t>
            </a:r>
          </a:p>
        </p:txBody>
      </p:sp>
      <p:sp>
        <p:nvSpPr>
          <p:cNvPr id="2" name="TextBox 1"/>
          <p:cNvSpPr txBox="1"/>
          <p:nvPr/>
        </p:nvSpPr>
        <p:spPr>
          <a:xfrm rot="19329042">
            <a:off x="3861534" y="2593521"/>
            <a:ext cx="8163521" cy="1569660"/>
          </a:xfrm>
          <a:prstGeom prst="rect">
            <a:avLst/>
          </a:prstGeom>
          <a:noFill/>
        </p:spPr>
        <p:txBody>
          <a:bodyPr wrap="square" rtlCol="0">
            <a:spAutoFit/>
          </a:bodyPr>
          <a:lstStyle/>
          <a:p>
            <a:r>
              <a:rPr lang="en-US" sz="4800" dirty="0" smtClean="0">
                <a:solidFill>
                  <a:schemeClr val="bg1"/>
                </a:solidFill>
                <a:latin typeface="Gill Sans"/>
                <a:cs typeface="Gill Sans"/>
              </a:rPr>
              <a:t>20% off with DevOpsDC16</a:t>
            </a:r>
          </a:p>
          <a:p>
            <a:endParaRPr lang="en-US" sz="4800" dirty="0">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577</Words>
  <Application>Microsoft Macintosh PowerPoint</Application>
  <PresentationFormat>Custom</PresentationFormat>
  <Paragraphs>68</Paragraphs>
  <Slides>17</Slides>
  <Notes>12</Notes>
  <HiddenSlides>1</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Helvetica Neue</vt:lpstr>
      <vt:lpstr>White</vt:lpstr>
      <vt:lpstr>Welcome to DevOpsDC!</vt:lpstr>
      <vt:lpstr>Sponsors</vt:lpstr>
      <vt:lpstr>Code of Conduct</vt:lpstr>
      <vt:lpstr>Do you even tweet?</vt:lpstr>
      <vt:lpstr>Slackin'…</vt:lpstr>
      <vt:lpstr>Childcare</vt:lpstr>
      <vt:lpstr>DevOpsDays</vt:lpstr>
      <vt:lpstr>PowerPoint Presentation</vt:lpstr>
      <vt:lpstr>PowerPoint Presentation</vt:lpstr>
      <vt:lpstr>PowerPoint Presentation</vt:lpstr>
      <vt:lpstr>PowerPoint Presentation</vt:lpstr>
      <vt:lpstr>PowerPoint Presentation</vt:lpstr>
      <vt:lpstr>PowerPoint Presentation</vt:lpstr>
      <vt:lpstr>DevOpsDays Baltimore</vt:lpstr>
      <vt:lpstr>More Conferences</vt:lpstr>
      <vt:lpstr>Upcoming Meetups</vt:lpstr>
      <vt:lpstr>Now it's your turn…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DevOpsDC!</dc:title>
  <cp:lastModifiedBy>Nathen Harvey</cp:lastModifiedBy>
  <cp:revision>4</cp:revision>
  <cp:lastPrinted>2016-09-13T02:53:54Z</cp:lastPrinted>
  <dcterms:modified xsi:type="dcterms:W3CDTF">2016-09-13T02:54:01Z</dcterms:modified>
</cp:coreProperties>
</file>